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386" r:id="rId4"/>
    <p:sldId id="403" r:id="rId5"/>
    <p:sldId id="391" r:id="rId6"/>
    <p:sldId id="392" r:id="rId7"/>
    <p:sldId id="393" r:id="rId8"/>
    <p:sldId id="390" r:id="rId9"/>
    <p:sldId id="394" r:id="rId10"/>
    <p:sldId id="395" r:id="rId11"/>
    <p:sldId id="396" r:id="rId12"/>
    <p:sldId id="397" r:id="rId13"/>
    <p:sldId id="399" r:id="rId14"/>
    <p:sldId id="398" r:id="rId15"/>
    <p:sldId id="400" r:id="rId16"/>
    <p:sldId id="401" r:id="rId17"/>
    <p:sldId id="40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80" d="100"/>
          <a:sy n="80" d="100"/>
        </p:scale>
        <p:origin x="39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48070-A741-4A36-A920-3E86D56443F5}" type="datetimeFigureOut">
              <a:rPr lang="nl-NL" smtClean="0"/>
              <a:t>29-5-2018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98ADB-6AEC-4F5A-AB55-D2CF9FE721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3229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Beste </a:t>
            </a:r>
            <a:r>
              <a:rPr lang="nl-NL" dirty="0" err="1" smtClean="0"/>
              <a:t>ath</a:t>
            </a:r>
            <a:r>
              <a:rPr lang="nl-NL" dirty="0" smtClean="0"/>
              <a:t> 4.	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101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b="80361"/>
          <a:stretch/>
        </p:blipFill>
        <p:spPr>
          <a:xfrm>
            <a:off x="0" y="0"/>
            <a:ext cx="10792326" cy="134753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b="40206"/>
          <a:stretch/>
        </p:blipFill>
        <p:spPr>
          <a:xfrm>
            <a:off x="0" y="0"/>
            <a:ext cx="10792326" cy="410276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2326" cy="68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2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bedrijf wordt nu opgekocht voor meer waarde. Hoe krijgen we nu de waarde weer omlaag?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2500" dirty="0" smtClean="0"/>
          </a:p>
          <a:p>
            <a:r>
              <a:rPr lang="nl-NL" sz="2500" dirty="0" smtClean="0"/>
              <a:t>Horen jullie de telefoon gaan?</a:t>
            </a:r>
          </a:p>
          <a:p>
            <a:r>
              <a:rPr lang="nl-NL" sz="2500" dirty="0" smtClean="0"/>
              <a:t>Het is de medehandlanger</a:t>
            </a:r>
          </a:p>
          <a:p>
            <a:r>
              <a:rPr lang="nl-NL" sz="2500" dirty="0" smtClean="0"/>
              <a:t>Wat!!! Je kan niet betalen?</a:t>
            </a:r>
            <a:endParaRPr lang="nl-NL" sz="2500" dirty="0"/>
          </a:p>
          <a:p>
            <a:r>
              <a:rPr lang="nl-NL" sz="2500" dirty="0" smtClean="0"/>
              <a:t>de transactie gaat niet door?</a:t>
            </a:r>
          </a:p>
          <a:p>
            <a:r>
              <a:rPr lang="nl-NL" sz="2500" dirty="0" smtClean="0"/>
              <a:t>Natuurlijk mag ik de voorraad houden, maar ik loop me winst mis!</a:t>
            </a:r>
          </a:p>
        </p:txBody>
      </p:sp>
    </p:spTree>
    <p:extLst>
      <p:ext uri="{BB962C8B-B14F-4D97-AF65-F5344CB8AC3E}">
        <p14:creationId xmlns:p14="http://schemas.microsoft.com/office/powerpoint/2010/main" val="208005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92840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8408"/>
            <a:ext cx="12192000" cy="142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Welk bedrijf heeft de hoogste nettowinst?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780674"/>
            <a:ext cx="10804358" cy="5077326"/>
          </a:xfrm>
        </p:spPr>
        <p:txBody>
          <a:bodyPr>
            <a:normAutofit fontScale="92500" lnSpcReduction="10000"/>
          </a:bodyPr>
          <a:lstStyle/>
          <a:p>
            <a:r>
              <a:rPr lang="nl-NL" sz="2500" dirty="0" smtClean="0"/>
              <a:t>Bedrijf A: afgelopen 20 jaar lang, elk jaar 25.000 brutowinst</a:t>
            </a:r>
          </a:p>
          <a:p>
            <a:r>
              <a:rPr lang="nl-NL" sz="2500" dirty="0" smtClean="0"/>
              <a:t>Bedrijf B, 10 jaar lang 75.000 winst, 10 jaar lang 25.000 verlies.</a:t>
            </a:r>
          </a:p>
          <a:p>
            <a:r>
              <a:rPr lang="nl-NL" sz="2500" dirty="0" smtClean="0"/>
              <a:t>Welke bedrijf heeft de hoogste nettowinst?</a:t>
            </a:r>
          </a:p>
          <a:p>
            <a:r>
              <a:rPr lang="nl-NL" sz="2500" dirty="0" smtClean="0"/>
              <a:t>Ze hebben na 20 jaar tijd dezelfde brutowinst, daarentegen betaal je belasting over je brutowinst per jaar. Laten we zeggen 50%</a:t>
            </a:r>
          </a:p>
          <a:p>
            <a:r>
              <a:rPr lang="nl-NL" sz="2500" dirty="0" smtClean="0"/>
              <a:t>Elk jaar 25.000 * 50% = 12.500 winst, maakt in totaal 250.000 bedrijf A.</a:t>
            </a:r>
          </a:p>
          <a:p>
            <a:r>
              <a:rPr lang="nl-NL" sz="2500" dirty="0" smtClean="0"/>
              <a:t>10 jaar lang 75.000 * 50% = 37.500 winst, maakt in totaal 375.000 winst bedrijf B</a:t>
            </a:r>
            <a:r>
              <a:rPr lang="nl-NL" sz="2500" dirty="0" smtClean="0"/>
              <a:t>. 10 jaar verlies: van 25.000 per jaar, totale winst van 375-250 = 125.000</a:t>
            </a:r>
            <a:endParaRPr lang="nl-NL" sz="2500" dirty="0" smtClean="0"/>
          </a:p>
          <a:p>
            <a:r>
              <a:rPr lang="nl-NL" sz="2500" dirty="0" smtClean="0"/>
              <a:t>Waarom verschil? Over je verlies krijg je geen belasting terug. (meeste landen beetje zo)</a:t>
            </a:r>
          </a:p>
          <a:p>
            <a:r>
              <a:rPr lang="nl-NL" sz="2500" dirty="0" smtClean="0"/>
              <a:t>Wat willen we dus: onze winst over de jaren verdelen.</a:t>
            </a:r>
            <a:endParaRPr lang="nl-NL" sz="2500" dirty="0"/>
          </a:p>
        </p:txBody>
      </p:sp>
    </p:spTree>
    <p:extLst>
      <p:ext uri="{BB962C8B-B14F-4D97-AF65-F5344CB8AC3E}">
        <p14:creationId xmlns:p14="http://schemas.microsoft.com/office/powerpoint/2010/main" val="172928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Opdracht 3: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3453" y="1263316"/>
            <a:ext cx="4422215" cy="45866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500" dirty="0" smtClean="0"/>
              <a:t>Gebruik creatief boekhouden om je winst voor dit jaar te verlagen.</a:t>
            </a:r>
          </a:p>
          <a:p>
            <a:pPr marL="0" indent="0">
              <a:buNone/>
            </a:pPr>
            <a:r>
              <a:rPr lang="nl-NL" sz="2500" dirty="0" smtClean="0"/>
              <a:t>10-12 minuten de tijd.</a:t>
            </a:r>
          </a:p>
          <a:p>
            <a:pPr marL="0" indent="0">
              <a:buNone/>
            </a:pPr>
            <a:r>
              <a:rPr lang="nl-NL" sz="2500" dirty="0" smtClean="0"/>
              <a:t>Indien tijd over, bedenk een manier hoe we dit het jaar erop kunnen gebruiken om verlies te dekken.</a:t>
            </a:r>
          </a:p>
        </p:txBody>
      </p:sp>
      <p:sp>
        <p:nvSpPr>
          <p:cNvPr id="4" name="Ovaal 3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vaal 4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" name="Ovaal 5"/>
          <p:cNvSpPr/>
          <p:nvPr/>
        </p:nvSpPr>
        <p:spPr>
          <a:xfrm>
            <a:off x="5666705" y="1959233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Ovaal 6"/>
          <p:cNvSpPr/>
          <p:nvPr/>
        </p:nvSpPr>
        <p:spPr>
          <a:xfrm>
            <a:off x="5666705" y="1959232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8" name="Ovaal 7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9" name="Ovaal 8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0" name="Ovaal 9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11" name="Ovaal 10"/>
          <p:cNvSpPr/>
          <p:nvPr/>
        </p:nvSpPr>
        <p:spPr>
          <a:xfrm>
            <a:off x="5666705" y="1959230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12" name="Ovaal 11"/>
          <p:cNvSpPr/>
          <p:nvPr/>
        </p:nvSpPr>
        <p:spPr>
          <a:xfrm>
            <a:off x="5666705" y="1959229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13" name="Ovaal 12"/>
          <p:cNvSpPr/>
          <p:nvPr/>
        </p:nvSpPr>
        <p:spPr>
          <a:xfrm>
            <a:off x="5666705" y="1959228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Ovaal 13"/>
          <p:cNvSpPr/>
          <p:nvPr/>
        </p:nvSpPr>
        <p:spPr>
          <a:xfrm>
            <a:off x="5666704" y="1969172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Ovaal 14"/>
          <p:cNvSpPr/>
          <p:nvPr/>
        </p:nvSpPr>
        <p:spPr>
          <a:xfrm>
            <a:off x="5666704" y="200794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Ovaal 15"/>
          <p:cNvSpPr/>
          <p:nvPr/>
        </p:nvSpPr>
        <p:spPr>
          <a:xfrm>
            <a:off x="5666703" y="1969166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vaal 16"/>
          <p:cNvSpPr/>
          <p:nvPr/>
        </p:nvSpPr>
        <p:spPr>
          <a:xfrm>
            <a:off x="5666701" y="1969160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Ovaal 17"/>
          <p:cNvSpPr/>
          <p:nvPr/>
        </p:nvSpPr>
        <p:spPr>
          <a:xfrm>
            <a:off x="5666701" y="200794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0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4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9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3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2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9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1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9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0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9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49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8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9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67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9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26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9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b="75042"/>
          <a:stretch/>
        </p:blipFill>
        <p:spPr>
          <a:xfrm>
            <a:off x="0" y="0"/>
            <a:ext cx="12192000" cy="169645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r="51349" b="55925"/>
          <a:stretch/>
        </p:blipFill>
        <p:spPr>
          <a:xfrm>
            <a:off x="0" y="0"/>
            <a:ext cx="5931568" cy="299586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b="55394"/>
          <a:stretch/>
        </p:blipFill>
        <p:spPr>
          <a:xfrm>
            <a:off x="0" y="0"/>
            <a:ext cx="12192000" cy="303195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b="29020"/>
          <a:stretch/>
        </p:blipFill>
        <p:spPr>
          <a:xfrm>
            <a:off x="0" y="0"/>
            <a:ext cx="12192000" cy="482466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1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En nu hebben we het jaar erop verlies, kunnen we nu die stiekem gemaakte winst gebruiken?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43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b="74643"/>
          <a:stretch/>
        </p:blipFill>
        <p:spPr>
          <a:xfrm>
            <a:off x="-1" y="0"/>
            <a:ext cx="10840453" cy="174457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b="55582"/>
          <a:stretch/>
        </p:blipFill>
        <p:spPr>
          <a:xfrm>
            <a:off x="-1" y="0"/>
            <a:ext cx="10840453" cy="30560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b="38794"/>
          <a:stretch/>
        </p:blipFill>
        <p:spPr>
          <a:xfrm>
            <a:off x="-1" y="0"/>
            <a:ext cx="10840453" cy="421105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b="24454"/>
          <a:stretch/>
        </p:blipFill>
        <p:spPr>
          <a:xfrm>
            <a:off x="-1" y="0"/>
            <a:ext cx="10840453" cy="519764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840453" cy="688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6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 aankomende les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47234" y="1500189"/>
            <a:ext cx="8596668" cy="4972800"/>
          </a:xfrm>
        </p:spPr>
        <p:txBody>
          <a:bodyPr>
            <a:normAutofit/>
          </a:bodyPr>
          <a:lstStyle/>
          <a:p>
            <a:r>
              <a:rPr lang="nl-NL" sz="2500" dirty="0" smtClean="0"/>
              <a:t>Pre-startopdracht (vandaar de post-</a:t>
            </a:r>
            <a:r>
              <a:rPr lang="nl-NL" sz="2500" dirty="0" err="1" smtClean="0"/>
              <a:t>its</a:t>
            </a:r>
            <a:r>
              <a:rPr lang="nl-NL" sz="2500" dirty="0" smtClean="0"/>
              <a:t> op je tafel)</a:t>
            </a:r>
          </a:p>
          <a:p>
            <a:r>
              <a:rPr lang="nl-NL" sz="2500" dirty="0" smtClean="0"/>
              <a:t>Startopdracht. (6 minuten)</a:t>
            </a:r>
          </a:p>
          <a:p>
            <a:r>
              <a:rPr lang="nl-NL" sz="2500" dirty="0" smtClean="0"/>
              <a:t>Het vergroten van het EV (het snelste groepje wint)</a:t>
            </a:r>
          </a:p>
          <a:p>
            <a:r>
              <a:rPr lang="nl-NL" sz="2500" dirty="0" smtClean="0"/>
              <a:t>Het verlagen van de winst (12 minuten).</a:t>
            </a:r>
          </a:p>
        </p:txBody>
      </p:sp>
    </p:spTree>
    <p:extLst>
      <p:ext uri="{BB962C8B-B14F-4D97-AF65-F5344CB8AC3E}">
        <p14:creationId xmlns:p14="http://schemas.microsoft.com/office/powerpoint/2010/main" val="113587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" y="0"/>
            <a:ext cx="9657568" cy="1959230"/>
          </a:xfrm>
        </p:spPr>
        <p:txBody>
          <a:bodyPr>
            <a:normAutofit/>
          </a:bodyPr>
          <a:lstStyle/>
          <a:p>
            <a:r>
              <a:rPr lang="nl-NL" sz="3400" dirty="0" smtClean="0"/>
              <a:t/>
            </a:r>
            <a:br>
              <a:rPr lang="nl-NL" sz="3400" dirty="0" smtClean="0"/>
            </a:br>
            <a:r>
              <a:rPr lang="nl-NL" sz="3400" dirty="0" smtClean="0"/>
              <a:t>pre-startopdracht</a:t>
            </a:r>
            <a:endParaRPr lang="nl-NL" sz="34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3453" y="1263316"/>
            <a:ext cx="4422215" cy="45866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500" dirty="0" smtClean="0"/>
              <a:t>Schrijf op de post-</a:t>
            </a:r>
            <a:r>
              <a:rPr lang="nl-NL" sz="2500" dirty="0" err="1" smtClean="0"/>
              <a:t>its</a:t>
            </a:r>
            <a:r>
              <a:rPr lang="nl-NL" sz="2500" dirty="0" smtClean="0"/>
              <a:t> op:</a:t>
            </a:r>
          </a:p>
          <a:p>
            <a:pPr marL="0" indent="0">
              <a:buNone/>
            </a:pPr>
            <a:r>
              <a:rPr lang="nl-NL" sz="2500" dirty="0" smtClean="0"/>
              <a:t>Waar zouden jullie nu overlopende-posten tegen kunnen komen.</a:t>
            </a:r>
          </a:p>
          <a:p>
            <a:pPr marL="0" indent="0">
              <a:buNone/>
            </a:pPr>
            <a:r>
              <a:rPr lang="nl-NL" sz="2500" dirty="0" smtClean="0"/>
              <a:t>Waar verwachten jullie in de toekomst overlopende-posten tegen te kunnen komen.</a:t>
            </a:r>
          </a:p>
          <a:p>
            <a:pPr marL="0" indent="0">
              <a:buNone/>
            </a:pPr>
            <a:endParaRPr lang="nl-NL" sz="2500" dirty="0" smtClean="0"/>
          </a:p>
        </p:txBody>
      </p:sp>
      <p:sp>
        <p:nvSpPr>
          <p:cNvPr id="4" name="Ovaal 3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vaal 4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" name="Ovaal 5"/>
          <p:cNvSpPr/>
          <p:nvPr/>
        </p:nvSpPr>
        <p:spPr>
          <a:xfrm>
            <a:off x="5666705" y="1959233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Ovaal 6"/>
          <p:cNvSpPr/>
          <p:nvPr/>
        </p:nvSpPr>
        <p:spPr>
          <a:xfrm>
            <a:off x="5666705" y="1959232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8" name="Ovaal 7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9" name="Ovaal 8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7248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0474" y="228600"/>
            <a:ext cx="9093528" cy="6629399"/>
          </a:xfrm>
        </p:spPr>
        <p:txBody>
          <a:bodyPr>
            <a:normAutofit/>
          </a:bodyPr>
          <a:lstStyle/>
          <a:p>
            <a:r>
              <a:rPr lang="nl-NL" sz="2400" dirty="0"/>
              <a:t>Capera Bloemendaal: openlucht Theater.</a:t>
            </a:r>
          </a:p>
          <a:p>
            <a:r>
              <a:rPr lang="nl-NL" sz="2400" dirty="0"/>
              <a:t>Wat heeft dit met overlopende posten te maken</a:t>
            </a:r>
            <a:r>
              <a:rPr lang="nl-NL" sz="2400" dirty="0" smtClean="0"/>
              <a:t>?</a:t>
            </a:r>
          </a:p>
          <a:p>
            <a:endParaRPr lang="nl-NL" sz="2400" dirty="0"/>
          </a:p>
          <a:p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endParaRPr lang="nl-NL" sz="2400" dirty="0"/>
          </a:p>
          <a:p>
            <a:r>
              <a:rPr lang="nl-NL" sz="2400" dirty="0" smtClean="0"/>
              <a:t>Vooruit </a:t>
            </a:r>
            <a:r>
              <a:rPr lang="nl-NL" sz="2400" dirty="0"/>
              <a:t>ontvangen bedragen op de begin balans, wat betekend dit voor de toekomst voor onze ontvangsten/baten?</a:t>
            </a:r>
          </a:p>
          <a:p>
            <a:r>
              <a:rPr lang="nl-NL" sz="2400" dirty="0" smtClean="0"/>
              <a:t>Betekende: Baten &gt; ontvangsten.</a:t>
            </a:r>
          </a:p>
          <a:p>
            <a:r>
              <a:rPr lang="nl-NL" sz="2400" dirty="0" smtClean="0"/>
              <a:t>Maar betekend ook: al geld ontvangen waarvan de baten/opbrengst nog niet geweest is.</a:t>
            </a:r>
          </a:p>
          <a:p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pPr marL="0" indent="0">
              <a:buNone/>
            </a:pPr>
            <a:endParaRPr lang="nl-NL" sz="2400" dirty="0" smtClean="0"/>
          </a:p>
          <a:p>
            <a:endParaRPr lang="nl-NL" sz="2400" dirty="0"/>
          </a:p>
        </p:txBody>
      </p:sp>
      <p:pic>
        <p:nvPicPr>
          <p:cNvPr id="5" name="VID-20180526-WA0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210" y="1247274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0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" y="0"/>
            <a:ext cx="9657568" cy="1959230"/>
          </a:xfrm>
        </p:spPr>
        <p:txBody>
          <a:bodyPr>
            <a:normAutofit/>
          </a:bodyPr>
          <a:lstStyle/>
          <a:p>
            <a:r>
              <a:rPr lang="nl-NL" sz="3400" dirty="0" smtClean="0"/>
              <a:t/>
            </a:r>
            <a:br>
              <a:rPr lang="nl-NL" sz="3400" dirty="0" smtClean="0"/>
            </a:br>
            <a:r>
              <a:rPr lang="nl-NL" sz="3400" dirty="0"/>
              <a:t>	</a:t>
            </a:r>
            <a:r>
              <a:rPr lang="nl-NL" sz="3400" dirty="0" smtClean="0"/>
              <a:t>startopdracht</a:t>
            </a:r>
            <a:endParaRPr lang="nl-NL" sz="34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3453" y="1263316"/>
            <a:ext cx="4422215" cy="45866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500" dirty="0" smtClean="0"/>
              <a:t>Lees het uitgedeelde krantenartikel en beantwoord de bijbehorende </a:t>
            </a:r>
            <a:r>
              <a:rPr lang="nl-NL" sz="2500" dirty="0" smtClean="0"/>
              <a:t>vraag</a:t>
            </a:r>
          </a:p>
          <a:p>
            <a:pPr marL="0" indent="0">
              <a:buNone/>
            </a:pPr>
            <a:r>
              <a:rPr lang="nl-NL" sz="2500" dirty="0" smtClean="0"/>
              <a:t> 6 </a:t>
            </a:r>
            <a:r>
              <a:rPr lang="nl-NL" sz="2500" dirty="0" smtClean="0"/>
              <a:t>minuten de tijd.</a:t>
            </a:r>
          </a:p>
          <a:p>
            <a:pPr marL="0" indent="0">
              <a:buNone/>
            </a:pPr>
            <a:endParaRPr lang="nl-NL" sz="2500" dirty="0" smtClean="0"/>
          </a:p>
        </p:txBody>
      </p:sp>
      <p:sp>
        <p:nvSpPr>
          <p:cNvPr id="4" name="Ovaal 3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vaal 4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" name="Ovaal 5"/>
          <p:cNvSpPr/>
          <p:nvPr/>
        </p:nvSpPr>
        <p:spPr>
          <a:xfrm>
            <a:off x="5666705" y="1959233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Ovaal 6"/>
          <p:cNvSpPr/>
          <p:nvPr/>
        </p:nvSpPr>
        <p:spPr>
          <a:xfrm>
            <a:off x="5666705" y="1959232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8" name="Ovaal 7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9" name="Ovaal 8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0" name="Ovaal 9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11" name="Ovaal 10"/>
          <p:cNvSpPr/>
          <p:nvPr/>
        </p:nvSpPr>
        <p:spPr>
          <a:xfrm>
            <a:off x="5666705" y="1959230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137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4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9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3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Bernard </a:t>
            </a:r>
            <a:r>
              <a:rPr lang="nl-NL" dirty="0" err="1"/>
              <a:t>M</a:t>
            </a:r>
            <a:r>
              <a:rPr lang="nl-NL" dirty="0" err="1" smtClean="0"/>
              <a:t>adoff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2802603"/>
            <a:ext cx="8596668" cy="3880773"/>
          </a:xfrm>
        </p:spPr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sz="2500" b="1" dirty="0" smtClean="0"/>
              <a:t>Fraudeer voor 50 miljard dollar.</a:t>
            </a:r>
          </a:p>
        </p:txBody>
      </p:sp>
      <p:pic>
        <p:nvPicPr>
          <p:cNvPr id="1026" name="Picture 2" descr="Afbeeldingsresultaat voor bernard mado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3" y="1270000"/>
            <a:ext cx="9429750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65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Charles Ponzi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Bekend van de Ponzi-</a:t>
            </a:r>
            <a:r>
              <a:rPr lang="nl-NL" dirty="0" err="1" smtClean="0"/>
              <a:t>schemes</a:t>
            </a:r>
            <a:r>
              <a:rPr lang="nl-NL" dirty="0" smtClean="0"/>
              <a:t>. </a:t>
            </a:r>
            <a:endParaRPr lang="nl-NL" dirty="0"/>
          </a:p>
        </p:txBody>
      </p:sp>
      <p:pic>
        <p:nvPicPr>
          <p:cNvPr id="2050" name="Picture 2" descr="http://www.quotenet.nl/var/hearst/storage/images/quote/lijstjes/top-10-fraudeurs/1.-charles-ponzi/60387-1-dut-NL/1.-Charles-Ponzi_img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96" y="1475957"/>
            <a:ext cx="666750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26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Opdracht 2: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3453" y="1263316"/>
            <a:ext cx="4422215" cy="45866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sz="2500" dirty="0" smtClean="0"/>
              <a:t>We gaan zelf fraude plegen.</a:t>
            </a:r>
          </a:p>
          <a:p>
            <a:pPr marL="0" indent="0">
              <a:buNone/>
            </a:pPr>
            <a:r>
              <a:rPr lang="nl-NL" sz="2500" dirty="0" smtClean="0"/>
              <a:t>4 taken.</a:t>
            </a:r>
          </a:p>
          <a:p>
            <a:pPr marL="0" indent="0">
              <a:buNone/>
            </a:pPr>
            <a:r>
              <a:rPr lang="nl-NL" sz="2500" dirty="0" smtClean="0"/>
              <a:t>Volbreng de opdracht zo snel mogelijk.</a:t>
            </a:r>
          </a:p>
          <a:p>
            <a:pPr marL="0" indent="0">
              <a:buNone/>
            </a:pPr>
            <a:r>
              <a:rPr lang="nl-NL" sz="2500" dirty="0" smtClean="0"/>
              <a:t>Nabespreking in de vorm van een pitch, overtuig de klas dat jij deze fraude kan plegen.</a:t>
            </a:r>
          </a:p>
          <a:p>
            <a:pPr marL="0" indent="0">
              <a:buNone/>
            </a:pPr>
            <a:r>
              <a:rPr lang="nl-NL" sz="2500" dirty="0" smtClean="0"/>
              <a:t>Inhoud pitch: </a:t>
            </a:r>
            <a:r>
              <a:rPr lang="nl-NL" sz="2500" dirty="0"/>
              <a:t>1. </a:t>
            </a:r>
            <a:r>
              <a:rPr lang="nl-NL" sz="2500" dirty="0" smtClean="0"/>
              <a:t>het gaat geld </a:t>
            </a:r>
            <a:r>
              <a:rPr lang="nl-NL" sz="2500" dirty="0"/>
              <a:t>op gaat leveren 2. Dat het vrijwel risicoloos is 3. De wet niet overtreed</a:t>
            </a:r>
            <a:endParaRPr lang="nl-NL" sz="2500" dirty="0" smtClean="0"/>
          </a:p>
        </p:txBody>
      </p:sp>
      <p:sp>
        <p:nvSpPr>
          <p:cNvPr id="4" name="Ovaal 3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vaal 4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" name="Ovaal 5"/>
          <p:cNvSpPr/>
          <p:nvPr/>
        </p:nvSpPr>
        <p:spPr>
          <a:xfrm>
            <a:off x="5666705" y="1959233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Ovaal 6"/>
          <p:cNvSpPr/>
          <p:nvPr/>
        </p:nvSpPr>
        <p:spPr>
          <a:xfrm>
            <a:off x="5666705" y="1959232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8" name="Ovaal 7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9" name="Ovaal 8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0" name="Ovaal 9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11" name="Ovaal 10"/>
          <p:cNvSpPr/>
          <p:nvPr/>
        </p:nvSpPr>
        <p:spPr>
          <a:xfrm>
            <a:off x="5666705" y="1959230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12" name="Ovaal 11"/>
          <p:cNvSpPr/>
          <p:nvPr/>
        </p:nvSpPr>
        <p:spPr>
          <a:xfrm>
            <a:off x="5666705" y="1959229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13" name="Ovaal 12"/>
          <p:cNvSpPr/>
          <p:nvPr/>
        </p:nvSpPr>
        <p:spPr>
          <a:xfrm>
            <a:off x="5666705" y="1959228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Ovaal 13"/>
          <p:cNvSpPr/>
          <p:nvPr/>
        </p:nvSpPr>
        <p:spPr>
          <a:xfrm>
            <a:off x="5666704" y="1969172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Ovaal 14"/>
          <p:cNvSpPr/>
          <p:nvPr/>
        </p:nvSpPr>
        <p:spPr>
          <a:xfrm>
            <a:off x="5666704" y="200794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Ovaal 15"/>
          <p:cNvSpPr/>
          <p:nvPr/>
        </p:nvSpPr>
        <p:spPr>
          <a:xfrm>
            <a:off x="5666703" y="1969166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vaal 16"/>
          <p:cNvSpPr/>
          <p:nvPr/>
        </p:nvSpPr>
        <p:spPr>
          <a:xfrm>
            <a:off x="5666701" y="1969160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Ovaal 17"/>
          <p:cNvSpPr/>
          <p:nvPr/>
        </p:nvSpPr>
        <p:spPr>
          <a:xfrm>
            <a:off x="5666701" y="200794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618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4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9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3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2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9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1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9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0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9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49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8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9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67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9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26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9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11478126" cy="1930400"/>
          </a:xfrm>
        </p:spPr>
        <p:txBody>
          <a:bodyPr/>
          <a:lstStyle/>
          <a:p>
            <a:r>
              <a:rPr lang="nl-NL" dirty="0" smtClean="0"/>
              <a:t>We verkopen gedeelte voorraad voor veel geld.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b="72316"/>
          <a:stretch/>
        </p:blipFill>
        <p:spPr>
          <a:xfrm>
            <a:off x="0" y="699335"/>
            <a:ext cx="10142621" cy="170698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b="51437"/>
          <a:stretch/>
        </p:blipFill>
        <p:spPr>
          <a:xfrm>
            <a:off x="0" y="699336"/>
            <a:ext cx="10142621" cy="299436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/>
          <a:srcRect b="30754"/>
          <a:stretch/>
        </p:blipFill>
        <p:spPr>
          <a:xfrm>
            <a:off x="0" y="677195"/>
            <a:ext cx="10142621" cy="426970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18" y="787567"/>
            <a:ext cx="9952703" cy="60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7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3860</TotalTime>
  <Words>525</Words>
  <Application>Microsoft Office PowerPoint</Application>
  <PresentationFormat>Breedbeeld</PresentationFormat>
  <Paragraphs>124</Paragraphs>
  <Slides>17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Trebuchet MS</vt:lpstr>
      <vt:lpstr>Wingdings 3</vt:lpstr>
      <vt:lpstr>Facet</vt:lpstr>
      <vt:lpstr>Beste ath 4. </vt:lpstr>
      <vt:lpstr>Programma aankomende les</vt:lpstr>
      <vt:lpstr> pre-startopdracht</vt:lpstr>
      <vt:lpstr>PowerPoint-presentatie</vt:lpstr>
      <vt:lpstr>  startopdracht</vt:lpstr>
      <vt:lpstr>Bernard Madoff</vt:lpstr>
      <vt:lpstr>Charles Ponzi</vt:lpstr>
      <vt:lpstr>Opdracht 2: </vt:lpstr>
      <vt:lpstr>We verkopen gedeelte voorraad voor veel geld.</vt:lpstr>
      <vt:lpstr>PowerPoint-presentatie</vt:lpstr>
      <vt:lpstr>Het bedrijf wordt nu opgekocht voor meer waarde. Hoe krijgen we nu de waarde weer omlaag?</vt:lpstr>
      <vt:lpstr>PowerPoint-presentatie</vt:lpstr>
      <vt:lpstr>Welk bedrijf heeft de hoogste nettowinst?</vt:lpstr>
      <vt:lpstr>Opdracht 3: </vt:lpstr>
      <vt:lpstr>PowerPoint-presentatie</vt:lpstr>
      <vt:lpstr>En nu hebben we het jaar erop verlies, kunnen we nu die stiekem gemaakte winst gebruiken?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Bas Jacobs</dc:creator>
  <cp:lastModifiedBy>Bas Jacobs</cp:lastModifiedBy>
  <cp:revision>230</cp:revision>
  <dcterms:created xsi:type="dcterms:W3CDTF">2017-01-22T09:51:43Z</dcterms:created>
  <dcterms:modified xsi:type="dcterms:W3CDTF">2018-05-29T06:51:41Z</dcterms:modified>
</cp:coreProperties>
</file>